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20"/>
  </p:notes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9" r:id="rId10"/>
    <p:sldId id="307" r:id="rId11"/>
    <p:sldId id="315" r:id="rId12"/>
    <p:sldId id="314" r:id="rId13"/>
    <p:sldId id="313" r:id="rId14"/>
    <p:sldId id="318" r:id="rId15"/>
    <p:sldId id="317" r:id="rId16"/>
    <p:sldId id="309" r:id="rId17"/>
    <p:sldId id="310" r:id="rId18"/>
    <p:sldId id="31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3"/>
    <p:restoredTop sz="88878" autoAdjust="0"/>
  </p:normalViewPr>
  <p:slideViewPr>
    <p:cSldViewPr snapToGrid="0" snapToObjects="1">
      <p:cViewPr varScale="1">
        <p:scale>
          <a:sx n="45" d="100"/>
          <a:sy n="45" d="100"/>
        </p:scale>
        <p:origin x="52" y="1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150D1E-A7F9-4460-9520-844A191F8228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2A04-D323-491D-9DB6-5DAB0A6FE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424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D2A04-D323-491D-9DB6-5DAB0A6FE2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672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023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161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6432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0328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325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35645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211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5411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575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076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1596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278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9553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917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1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272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38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33D0770-AA4B-784A-8041-739C954F7EC7}" type="datetimeFigureOut">
              <a:rPr lang="en-US" smtClean="0"/>
              <a:t>6/30/2016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921B9F9-B605-7944-8B31-C3CDB3185D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96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Chapter 10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02288" y="3559625"/>
            <a:ext cx="6995888" cy="1513117"/>
          </a:xfrm>
        </p:spPr>
        <p:txBody>
          <a:bodyPr>
            <a:noAutofit/>
          </a:bodyPr>
          <a:lstStyle/>
          <a:p>
            <a:r>
              <a:rPr lang="en-US" sz="4000" b="1" dirty="0"/>
              <a:t>Discrimination, Victimization, and Affirmative Action</a:t>
            </a:r>
            <a:endParaRPr lang="en-US" sz="3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494493" y="4968704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1123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Glass Ceiling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418432"/>
            <a:ext cx="9601196" cy="3451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What happens when a woman goes into a field </a:t>
            </a:r>
            <a:r>
              <a:rPr lang="en-US" dirty="0" smtClean="0"/>
              <a:t>traditionally dominated </a:t>
            </a:r>
            <a:r>
              <a:rPr lang="en-US" dirty="0"/>
              <a:t>by men and starts strong, receiving salary </a:t>
            </a:r>
            <a:r>
              <a:rPr lang="en-US" dirty="0" smtClean="0"/>
              <a:t>and treatment </a:t>
            </a:r>
            <a:r>
              <a:rPr lang="en-US" dirty="0"/>
              <a:t>comparable with her male workmates but then </a:t>
            </a:r>
            <a:r>
              <a:rPr lang="en-US" dirty="0" smtClean="0"/>
              <a:t>hits a </a:t>
            </a:r>
            <a:r>
              <a:rPr lang="en-US" dirty="0"/>
              <a:t>promotion wall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glass ceiling blocks women from advancing to </a:t>
            </a:r>
            <a:r>
              <a:rPr lang="en-US" dirty="0" smtClean="0"/>
              <a:t>the highest </a:t>
            </a:r>
            <a:r>
              <a:rPr lang="en-US" dirty="0"/>
              <a:t>professional levels for reasons outside </a:t>
            </a:r>
            <a:r>
              <a:rPr lang="en-US" dirty="0" smtClean="0"/>
              <a:t>of dedication </a:t>
            </a:r>
            <a:r>
              <a:rPr lang="en-US" dirty="0"/>
              <a:t>and capability.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9298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Diversity of Discrimination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There’s a difference between history and ethics. </a:t>
            </a:r>
            <a:r>
              <a:rPr lang="en-US" dirty="0" smtClean="0"/>
              <a:t>Historically, racism </a:t>
            </a:r>
            <a:r>
              <a:rPr lang="en-US" dirty="0"/>
              <a:t>and sexism have been the darkest scourges in </a:t>
            </a:r>
            <a:r>
              <a:rPr lang="en-US" dirty="0" smtClean="0"/>
              <a:t>the realm </a:t>
            </a:r>
            <a:r>
              <a:rPr lang="en-US" dirty="0"/>
              <a:t>of discrimination. In straight ethical terms, </a:t>
            </a:r>
            <a:r>
              <a:rPr lang="en-US" dirty="0" smtClean="0"/>
              <a:t>however, discrimination </a:t>
            </a:r>
            <a:r>
              <a:rPr lang="en-US" dirty="0"/>
              <a:t>is discrimination, and any isolatable </a:t>
            </a:r>
            <a:r>
              <a:rPr lang="en-US" dirty="0" smtClean="0"/>
              <a:t>social group </a:t>
            </a:r>
            <a:r>
              <a:rPr lang="en-US" dirty="0"/>
              <a:t>is equally vulnerable to negative prejudice in </a:t>
            </a:r>
            <a:r>
              <a:rPr lang="en-US" dirty="0" smtClean="0"/>
              <a:t>the workplace.</a:t>
            </a:r>
          </a:p>
          <a:p>
            <a:pPr marL="0" indent="0">
              <a:buNone/>
            </a:pPr>
            <a:r>
              <a:rPr lang="en-US" dirty="0"/>
              <a:t>What holds all these groups together is that they fit into </a:t>
            </a:r>
            <a:r>
              <a:rPr lang="en-US" dirty="0" smtClean="0"/>
              <a:t>the most </a:t>
            </a:r>
            <a:r>
              <a:rPr lang="en-US" dirty="0"/>
              <a:t>general form of the definition of discrimination in </a:t>
            </a:r>
            <a:r>
              <a:rPr lang="en-US" dirty="0" smtClean="0"/>
              <a:t>the economic </a:t>
            </a:r>
            <a:r>
              <a:rPr lang="en-US" dirty="0"/>
              <a:t>realm:</a:t>
            </a:r>
          </a:p>
          <a:p>
            <a:pPr marL="0" indent="0">
              <a:buNone/>
            </a:pPr>
            <a:r>
              <a:rPr lang="en-US" dirty="0" smtClean="0"/>
              <a:t>	1</a:t>
            </a:r>
            <a:r>
              <a:rPr lang="en-US" dirty="0"/>
              <a:t>. A decision affects an individual.</a:t>
            </a:r>
          </a:p>
          <a:p>
            <a:pPr marL="0" indent="0">
              <a:buNone/>
            </a:pPr>
            <a:r>
              <a:rPr lang="en-US" dirty="0" smtClean="0"/>
              <a:t>	2</a:t>
            </a:r>
            <a:r>
              <a:rPr lang="en-US" dirty="0"/>
              <a:t>. The decision is based on personal characteristics </a:t>
            </a:r>
            <a:r>
              <a:rPr lang="en-US" dirty="0" smtClean="0"/>
              <a:t>clearly removed </a:t>
            </a:r>
            <a:r>
              <a:rPr lang="en-US" dirty="0"/>
              <a:t>from job-related merit.</a:t>
            </a:r>
          </a:p>
          <a:p>
            <a:pPr marL="0" indent="0">
              <a:buNone/>
            </a:pPr>
            <a:r>
              <a:rPr lang="en-US" dirty="0" smtClean="0"/>
              <a:t>	3</a:t>
            </a:r>
            <a:r>
              <a:rPr lang="en-US" dirty="0"/>
              <a:t>. The decision rests on unverified generalizations </a:t>
            </a:r>
            <a:r>
              <a:rPr lang="en-US" dirty="0" smtClean="0"/>
              <a:t>about those </a:t>
            </a:r>
            <a:r>
              <a:rPr lang="en-US" dirty="0"/>
              <a:t>characteristics.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26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What Is a Minority?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1. Physical and/or cultural traits set a group of </a:t>
            </a:r>
            <a:r>
              <a:rPr lang="en-US" dirty="0" smtClean="0"/>
              <a:t>individuals within </a:t>
            </a:r>
            <a:r>
              <a:rPr lang="en-US" dirty="0"/>
              <a:t>a community apart from the customs </a:t>
            </a:r>
            <a:r>
              <a:rPr lang="en-US" dirty="0" smtClean="0"/>
              <a:t>and members </a:t>
            </a:r>
            <a:r>
              <a:rPr lang="en-US" dirty="0"/>
              <a:t>that dominate the collective.</a:t>
            </a:r>
          </a:p>
          <a:p>
            <a:pPr marL="0" indent="0">
              <a:buNone/>
            </a:pPr>
            <a:r>
              <a:rPr lang="en-US" dirty="0"/>
              <a:t>2. The physical and/or cultural traits that set the </a:t>
            </a:r>
            <a:r>
              <a:rPr lang="en-US" dirty="0" smtClean="0"/>
              <a:t>group apart </a:t>
            </a:r>
            <a:r>
              <a:rPr lang="en-US" dirty="0"/>
              <a:t>are either disapproved of, or not understood by </a:t>
            </a:r>
            <a:r>
              <a:rPr lang="en-US" dirty="0" smtClean="0"/>
              <a:t>the dominant </a:t>
            </a:r>
            <a:r>
              <a:rPr lang="en-US" dirty="0"/>
              <a:t>group. In Carly Fiorina’s case, these </a:t>
            </a:r>
            <a:r>
              <a:rPr lang="en-US" dirty="0" smtClean="0"/>
              <a:t>traits included </a:t>
            </a:r>
            <a:r>
              <a:rPr lang="en-US" dirty="0"/>
              <a:t>her gender and, more importantly, her </a:t>
            </a:r>
            <a:r>
              <a:rPr lang="en-US" dirty="0" smtClean="0"/>
              <a:t>feminine use </a:t>
            </a:r>
            <a:r>
              <a:rPr lang="en-US" dirty="0"/>
              <a:t>of language. As she put it, “The stylistic </a:t>
            </a:r>
            <a:r>
              <a:rPr lang="en-US" dirty="0" smtClean="0"/>
              <a:t>differences get </a:t>
            </a:r>
            <a:r>
              <a:rPr lang="en-US" dirty="0"/>
              <a:t>in the way</a:t>
            </a:r>
            <a:r>
              <a:rPr lang="en-US" dirty="0" smtClean="0"/>
              <a:t>” </a:t>
            </a:r>
            <a:r>
              <a:rPr lang="en-US" dirty="0"/>
              <a:t>of trying to communicate well </a:t>
            </a:r>
            <a:r>
              <a:rPr lang="en-US" dirty="0" smtClean="0"/>
              <a:t>with male </a:t>
            </a:r>
            <a:r>
              <a:rPr lang="en-US" dirty="0"/>
              <a:t>colleagues. She was a minority because she </a:t>
            </a:r>
            <a:r>
              <a:rPr lang="en-US" dirty="0" smtClean="0"/>
              <a:t>wasn’t well </a:t>
            </a:r>
            <a:r>
              <a:rPr lang="en-US" dirty="0"/>
              <a:t>understood.</a:t>
            </a:r>
          </a:p>
          <a:p>
            <a:pPr marL="0" indent="0">
              <a:buNone/>
            </a:pPr>
            <a:r>
              <a:rPr lang="en-US" dirty="0"/>
              <a:t>3. A sense of collective identity, mutual understanding, </a:t>
            </a:r>
            <a:r>
              <a:rPr lang="en-US" dirty="0" smtClean="0"/>
              <a:t>and common </a:t>
            </a:r>
            <a:r>
              <a:rPr lang="en-US" dirty="0"/>
              <a:t>burdens are shared by members of </a:t>
            </a:r>
            <a:r>
              <a:rPr lang="en-US" dirty="0" smtClean="0"/>
              <a:t>the minority </a:t>
            </a:r>
            <a:r>
              <a:rPr lang="en-US" dirty="0"/>
              <a:t>group. Fiorina sensed this collective </a:t>
            </a:r>
            <a:r>
              <a:rPr lang="en-US" dirty="0" smtClean="0"/>
              <a:t>identity and </a:t>
            </a:r>
            <a:r>
              <a:rPr lang="en-US" dirty="0"/>
              <a:t>burden very clearly when she said, “I hoped I </a:t>
            </a:r>
            <a:r>
              <a:rPr lang="en-US" dirty="0" smtClean="0"/>
              <a:t>was advancing </a:t>
            </a:r>
            <a:r>
              <a:rPr lang="en-US" dirty="0"/>
              <a:t>women in business by putting women </a:t>
            </a:r>
            <a:r>
              <a:rPr lang="en-US" dirty="0" smtClean="0"/>
              <a:t>in positions </a:t>
            </a:r>
            <a:r>
              <a:rPr lang="en-US" dirty="0"/>
              <a:t>of responsibility. But it’s clear that we don’t </a:t>
            </a:r>
            <a:r>
              <a:rPr lang="en-US" dirty="0" smtClean="0"/>
              <a:t>yet play </a:t>
            </a:r>
            <a:r>
              <a:rPr lang="en-US" dirty="0"/>
              <a:t>by the same rules as men, and it’s clear </a:t>
            </a:r>
            <a:r>
              <a:rPr lang="en-US" dirty="0" smtClean="0"/>
              <a:t>that stereotypes </a:t>
            </a:r>
            <a:r>
              <a:rPr lang="en-US" dirty="0"/>
              <a:t>about women in business will exist as </a:t>
            </a:r>
            <a:r>
              <a:rPr lang="en-US" dirty="0" smtClean="0"/>
              <a:t>long as </a:t>
            </a:r>
            <a:r>
              <a:rPr lang="en-US" dirty="0"/>
              <a:t>there aren’t enough of us.”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12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What Is a Victim?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As the number of characteristics classified as vulnerable </a:t>
            </a:r>
            <a:r>
              <a:rPr lang="en-US" dirty="0" smtClean="0"/>
              <a:t>to discriminatory </a:t>
            </a:r>
            <a:r>
              <a:rPr lang="en-US" dirty="0"/>
              <a:t>mistreatment has expanded, so too has </a:t>
            </a:r>
            <a:r>
              <a:rPr lang="en-US" dirty="0" smtClean="0"/>
              <a:t>a suspicion</a:t>
            </a:r>
            <a:r>
              <a:rPr lang="en-US" dirty="0"/>
              <a:t>. It’s that some of those claiming to suffer </a:t>
            </a:r>
            <a:r>
              <a:rPr lang="en-US" dirty="0" smtClean="0"/>
              <a:t>from discrimination </a:t>
            </a:r>
            <a:r>
              <a:rPr lang="en-US" dirty="0"/>
              <a:t>are actually using the complaints to </a:t>
            </a:r>
            <a:r>
              <a:rPr lang="en-US" dirty="0" smtClean="0"/>
              <a:t>abuse others</a:t>
            </a:r>
            <a:r>
              <a:rPr lang="en-US" dirty="0"/>
              <a:t>, or to make excuses for their own failures. This </a:t>
            </a:r>
            <a:r>
              <a:rPr lang="en-US" dirty="0" smtClean="0"/>
              <a:t>is called </a:t>
            </a:r>
            <a:r>
              <a:rPr lang="en-US" dirty="0"/>
              <a:t>victimization.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69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Is Affirmative Action?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Civil Rights Act aimed to blind organizations to </a:t>
            </a:r>
            <a:r>
              <a:rPr lang="en-US" dirty="0" smtClean="0"/>
              <a:t>gender and </a:t>
            </a:r>
            <a:r>
              <a:rPr lang="en-US" dirty="0"/>
              <a:t>race and similar distinctions removed from merit. </a:t>
            </a:r>
            <a:r>
              <a:rPr lang="en-US" dirty="0" smtClean="0"/>
              <a:t>The idea </a:t>
            </a:r>
            <a:r>
              <a:rPr lang="en-US" dirty="0"/>
              <a:t>behind the law is an ideal, a theoretically perfect </a:t>
            </a:r>
            <a:r>
              <a:rPr lang="en-US" dirty="0" smtClean="0"/>
              <a:t>society where </a:t>
            </a:r>
            <a:r>
              <a:rPr lang="en-US" dirty="0"/>
              <a:t>discrimination in the invidious sense doesn’t exist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Affirmative action seeks to end discrimination by </a:t>
            </a:r>
            <a:r>
              <a:rPr lang="en-US" dirty="0" smtClean="0"/>
              <a:t>giving some </a:t>
            </a:r>
            <a:r>
              <a:rPr lang="en-US" dirty="0"/>
              <a:t>amount of preference to minorities.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28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Greater Good versus Individual Rights: The </a:t>
            </a:r>
            <a:r>
              <a:rPr lang="en-US" b="1" dirty="0" smtClean="0"/>
              <a:t>Ethical Prism </a:t>
            </a:r>
            <a:r>
              <a:rPr lang="en-US" b="1" dirty="0"/>
              <a:t>of Affirmative 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/>
              <a:t>In business ethics, few subjects raise emotions </a:t>
            </a:r>
            <a:r>
              <a:rPr lang="en-US" dirty="0" smtClean="0"/>
              <a:t>like affirmative </a:t>
            </a:r>
            <a:r>
              <a:rPr lang="en-US" dirty="0"/>
              <a:t>action. There are a number of reasons, and one </a:t>
            </a:r>
            <a:r>
              <a:rPr lang="en-US" dirty="0" smtClean="0"/>
              <a:t>is that </a:t>
            </a:r>
            <a:r>
              <a:rPr lang="en-US" dirty="0"/>
              <a:t>the ethics are so clear. In all but its weakest </a:t>
            </a:r>
            <a:r>
              <a:rPr lang="en-US" dirty="0" smtClean="0"/>
              <a:t>form, affirmative </a:t>
            </a:r>
            <a:r>
              <a:rPr lang="en-US" dirty="0"/>
              <a:t>action stands almost straight up on the </a:t>
            </a:r>
            <a:r>
              <a:rPr lang="en-US" dirty="0" smtClean="0"/>
              <a:t>divide between </a:t>
            </a:r>
            <a:r>
              <a:rPr lang="en-US" dirty="0"/>
              <a:t>individualism and collectivism.</a:t>
            </a:r>
          </a:p>
          <a:p>
            <a:pPr marL="0" indent="0">
              <a:buNone/>
            </a:pPr>
            <a:r>
              <a:rPr lang="en-US" dirty="0" smtClean="0"/>
              <a:t>	Do </a:t>
            </a:r>
            <a:r>
              <a:rPr lang="en-US" dirty="0"/>
              <a:t>you belief ethics are about individual rights </a:t>
            </a:r>
            <a:r>
              <a:rPr lang="en-US" dirty="0" smtClean="0"/>
              <a:t>and responsibilities</a:t>
            </a:r>
            <a:r>
              <a:rPr lang="en-US" dirty="0"/>
              <a:t>, or should </a:t>
            </a:r>
            <a:r>
              <a:rPr lang="en-US" dirty="0" smtClean="0"/>
              <a:t>	ethics </a:t>
            </a:r>
            <a:r>
              <a:rPr lang="en-US" dirty="0"/>
              <a:t>revolve around </a:t>
            </a:r>
            <a:r>
              <a:rPr lang="en-US" dirty="0" smtClean="0"/>
              <a:t>society and </a:t>
            </a:r>
            <a:r>
              <a:rPr lang="en-US" dirty="0"/>
              <a:t>what benefits the larger community?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Where </a:t>
            </a:r>
            <a:r>
              <a:rPr lang="en-US" dirty="0"/>
              <a:t>does right and wrong </a:t>
            </a:r>
            <a:r>
              <a:rPr lang="en-US" i="1" dirty="0"/>
              <a:t>begin</a:t>
            </a:r>
            <a:r>
              <a:rPr lang="en-US" dirty="0"/>
              <a:t>? Is it with you and </a:t>
            </a:r>
            <a:r>
              <a:rPr lang="en-US" dirty="0" smtClean="0"/>
              <a:t>me and </a:t>
            </a:r>
            <a:r>
              <a:rPr lang="en-US" dirty="0"/>
              <a:t>what we do? Or is it </a:t>
            </a:r>
            <a:r>
              <a:rPr lang="en-US" dirty="0" smtClean="0"/>
              <a:t>	the </a:t>
            </a:r>
            <a:r>
              <a:rPr lang="en-US" dirty="0"/>
              <a:t>society as a whole </a:t>
            </a:r>
            <a:r>
              <a:rPr lang="en-US" dirty="0" smtClean="0"/>
              <a:t>that must be </a:t>
            </a:r>
            <a:r>
              <a:rPr lang="en-US" dirty="0"/>
              <a:t>set at the start and before any other concern?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35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Test Your Knowledge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1. In </a:t>
            </a:r>
            <a:r>
              <a:rPr lang="en-US" dirty="0"/>
              <a:t>your own words, what are the three steps </a:t>
            </a:r>
            <a:r>
              <a:rPr lang="en-US" dirty="0" smtClean="0"/>
              <a:t>defining racial </a:t>
            </a:r>
            <a:r>
              <a:rPr lang="en-US" dirty="0"/>
              <a:t>discrimination?</a:t>
            </a:r>
          </a:p>
          <a:p>
            <a:pPr marL="0" indent="0">
              <a:buNone/>
            </a:pPr>
            <a:r>
              <a:rPr lang="en-US" dirty="0"/>
              <a:t>2. What’s the difference between racial discrimination </a:t>
            </a:r>
            <a:r>
              <a:rPr lang="en-US" dirty="0" smtClean="0"/>
              <a:t>and a </a:t>
            </a:r>
            <a:r>
              <a:rPr lang="en-US" dirty="0"/>
              <a:t>preference for race based on an </a:t>
            </a:r>
            <a:r>
              <a:rPr lang="en-US" dirty="0" smtClean="0"/>
              <a:t>occupational qualification</a:t>
            </a:r>
            <a:r>
              <a:rPr lang="en-US" dirty="0"/>
              <a:t>? Provide an example.</a:t>
            </a:r>
          </a:p>
          <a:p>
            <a:pPr marL="0" indent="0">
              <a:buNone/>
            </a:pPr>
            <a:r>
              <a:rPr lang="en-US" dirty="0"/>
              <a:t>3. List and define the six categories of discrimination in </a:t>
            </a:r>
            <a:r>
              <a:rPr lang="en-US" dirty="0" smtClean="0"/>
              <a:t>a business </a:t>
            </a:r>
            <a:r>
              <a:rPr lang="en-US" dirty="0"/>
              <a:t>environment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/>
              <a:t>4</a:t>
            </a:r>
            <a:r>
              <a:rPr lang="en-US" dirty="0" smtClean="0"/>
              <a:t>. </a:t>
            </a:r>
            <a:r>
              <a:rPr lang="en-US" dirty="0"/>
              <a:t>What are the three steps defining gender discrimination?</a:t>
            </a:r>
          </a:p>
          <a:p>
            <a:pPr marL="0" indent="0">
              <a:buNone/>
            </a:pPr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dirty="0"/>
              <a:t>What are some of the causes of </a:t>
            </a:r>
            <a:r>
              <a:rPr lang="en-US" dirty="0" smtClean="0"/>
              <a:t>occupational segregation?</a:t>
            </a:r>
          </a:p>
          <a:p>
            <a:pPr marL="0" indent="0">
              <a:buNone/>
            </a:pPr>
            <a:r>
              <a:rPr lang="en-US" dirty="0" smtClean="0"/>
              <a:t>6. In </a:t>
            </a:r>
            <a:r>
              <a:rPr lang="en-US" dirty="0"/>
              <a:t>your own words, define what it means to be </a:t>
            </a:r>
            <a:r>
              <a:rPr lang="en-US" dirty="0" smtClean="0"/>
              <a:t>a minority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smtClean="0"/>
              <a:t>7. What’s </a:t>
            </a:r>
            <a:r>
              <a:rPr lang="en-US" dirty="0"/>
              <a:t>the difference between strong and </a:t>
            </a:r>
            <a:r>
              <a:rPr lang="en-US" dirty="0" smtClean="0"/>
              <a:t>weak victimization?</a:t>
            </a:r>
          </a:p>
          <a:p>
            <a:pPr marL="0" indent="0">
              <a:buNone/>
            </a:pPr>
            <a:r>
              <a:rPr lang="en-US" dirty="0" smtClean="0"/>
              <a:t>8. What </a:t>
            </a:r>
            <a:r>
              <a:rPr lang="en-US" dirty="0"/>
              <a:t>are the differences between strong and </a:t>
            </a:r>
            <a:r>
              <a:rPr lang="en-US" dirty="0" smtClean="0"/>
              <a:t>weak affirmative action?</a:t>
            </a:r>
          </a:p>
          <a:p>
            <a:pPr marL="0" indent="0">
              <a:buNone/>
            </a:pPr>
            <a:r>
              <a:rPr lang="en-US" dirty="0" smtClean="0"/>
              <a:t>9. Explain </a:t>
            </a:r>
            <a:r>
              <a:rPr lang="en-US" dirty="0"/>
              <a:t>two arguments in favor of affirmative action.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50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Susan </a:t>
            </a:r>
            <a:r>
              <a:rPr lang="en-US" b="1" dirty="0" err="1"/>
              <a:t>Rieger</a:t>
            </a:r>
            <a:r>
              <a:rPr lang="en-US" b="1" dirty="0"/>
              <a:t> in More Trouble: Madonna Constantine</a:t>
            </a:r>
          </a:p>
          <a:p>
            <a:pPr marL="0" indent="0">
              <a:buNone/>
            </a:pPr>
            <a:r>
              <a:rPr lang="en-US" dirty="0"/>
              <a:t>Madonna Constantine is a professor of psychology </a:t>
            </a:r>
            <a:r>
              <a:rPr lang="en-US" dirty="0" smtClean="0"/>
              <a:t>and education </a:t>
            </a:r>
            <a:r>
              <a:rPr lang="en-US" dirty="0"/>
              <a:t>specializing in race studies and prejudice. </a:t>
            </a:r>
            <a:r>
              <a:rPr lang="en-US" dirty="0" smtClean="0"/>
              <a:t>Growing up </a:t>
            </a:r>
            <a:r>
              <a:rPr lang="en-US" dirty="0"/>
              <a:t>as one of five children in a lower-middle-class family </a:t>
            </a:r>
            <a:r>
              <a:rPr lang="en-US" dirty="0" smtClean="0"/>
              <a:t>in Lafayette</a:t>
            </a:r>
            <a:r>
              <a:rPr lang="en-US" dirty="0"/>
              <a:t>, Louisiana, she’d benefitted from parents </a:t>
            </a:r>
            <a:r>
              <a:rPr lang="en-US" dirty="0" smtClean="0"/>
              <a:t>who never </a:t>
            </a:r>
            <a:r>
              <a:rPr lang="en-US" dirty="0"/>
              <a:t>finished college and vowed she would: they saved </a:t>
            </a:r>
            <a:r>
              <a:rPr lang="en-US" dirty="0" smtClean="0"/>
              <a:t>and scrimped </a:t>
            </a:r>
            <a:r>
              <a:rPr lang="en-US" dirty="0"/>
              <a:t>together enough money to get her started at </a:t>
            </a:r>
            <a:r>
              <a:rPr lang="en-US" dirty="0" smtClean="0"/>
              <a:t>the upper </a:t>
            </a:r>
            <a:r>
              <a:rPr lang="en-US" dirty="0"/>
              <a:t>level. Constantine took it from there. She began </a:t>
            </a:r>
            <a:r>
              <a:rPr lang="en-US" dirty="0" smtClean="0"/>
              <a:t>her remarkable </a:t>
            </a:r>
            <a:r>
              <a:rPr lang="en-US" dirty="0"/>
              <a:t>journey at Xavier in New Orleans. Next, she </a:t>
            </a:r>
            <a:r>
              <a:rPr lang="en-US" dirty="0" smtClean="0"/>
              <a:t>went to </a:t>
            </a:r>
            <a:r>
              <a:rPr lang="en-US" dirty="0"/>
              <a:t>the University of Memphis, and then to the University </a:t>
            </a:r>
            <a:r>
              <a:rPr lang="en-US" dirty="0" smtClean="0"/>
              <a:t>of Texas</a:t>
            </a:r>
            <a:r>
              <a:rPr lang="en-US" dirty="0"/>
              <a:t>, and Temple University, and finally to the Ivy </a:t>
            </a:r>
            <a:r>
              <a:rPr lang="en-US" dirty="0" smtClean="0"/>
              <a:t>League’s prestigious </a:t>
            </a:r>
            <a:r>
              <a:rPr lang="en-US" dirty="0"/>
              <a:t>Columbia, where she earned tenure with </a:t>
            </a:r>
            <a:r>
              <a:rPr lang="en-US" dirty="0" smtClean="0"/>
              <a:t>more than </a:t>
            </a:r>
            <a:r>
              <a:rPr lang="en-US" dirty="0"/>
              <a:t>thirty articles authored and published: “Most </a:t>
            </a:r>
            <a:r>
              <a:rPr lang="en-US" dirty="0" smtClean="0"/>
              <a:t>people may </a:t>
            </a:r>
            <a:r>
              <a:rPr lang="en-US" dirty="0"/>
              <a:t>go up for tenure with 15 or 20 articles,” she said. “</a:t>
            </a:r>
            <a:r>
              <a:rPr lang="en-US" dirty="0" smtClean="0"/>
              <a:t>I figured </a:t>
            </a:r>
            <a:r>
              <a:rPr lang="en-US" dirty="0"/>
              <a:t>as a black woman, I needed at least double that.”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As </a:t>
            </a:r>
            <a:r>
              <a:rPr lang="en-US" dirty="0"/>
              <a:t>it turned out, the numbers weren’t the whole </a:t>
            </a:r>
            <a:r>
              <a:rPr lang="en-US" dirty="0" smtClean="0"/>
              <a:t>truth. Constantine </a:t>
            </a:r>
            <a:r>
              <a:rPr lang="en-US" dirty="0"/>
              <a:t>had plagiarized significant amounts of </a:t>
            </a:r>
            <a:r>
              <a:rPr lang="en-US" dirty="0" smtClean="0"/>
              <a:t>her writings </a:t>
            </a:r>
            <a:r>
              <a:rPr lang="en-US" dirty="0"/>
              <a:t>from students and another professor. </a:t>
            </a:r>
            <a:r>
              <a:rPr lang="en-US" dirty="0" smtClean="0"/>
              <a:t>Upon discovering </a:t>
            </a:r>
            <a:r>
              <a:rPr lang="en-US" dirty="0"/>
              <a:t>the truth, Columbia fired her. </a:t>
            </a:r>
            <a:r>
              <a:rPr lang="en-US" dirty="0" smtClean="0"/>
              <a:t>Constantine responded</a:t>
            </a:r>
            <a:r>
              <a:rPr lang="en-US" dirty="0"/>
              <a:t>, “I am left to wonder whether a white </a:t>
            </a:r>
            <a:r>
              <a:rPr lang="en-US" dirty="0" smtClean="0"/>
              <a:t>faculty member </a:t>
            </a:r>
            <a:r>
              <a:rPr lang="en-US" dirty="0"/>
              <a:t>would have been treated in such a </a:t>
            </a:r>
            <a:r>
              <a:rPr lang="en-US" dirty="0" smtClean="0"/>
              <a:t>publicly disrespectful </a:t>
            </a:r>
            <a:r>
              <a:rPr lang="en-US" dirty="0"/>
              <a:t>and disparaging manner</a:t>
            </a:r>
            <a:r>
              <a:rPr lang="en-US" dirty="0" smtClean="0"/>
              <a:t>.”</a:t>
            </a:r>
          </a:p>
          <a:p>
            <a:pPr marL="0" indent="0">
              <a:buNone/>
            </a:pPr>
            <a:r>
              <a:rPr lang="en-US" dirty="0" smtClean="0"/>
              <a:t> Next</a:t>
            </a:r>
            <a:r>
              <a:rPr lang="en-US" dirty="0"/>
              <a:t>, she sued Columbia for racial </a:t>
            </a:r>
            <a:r>
              <a:rPr lang="en-US" dirty="0" smtClean="0"/>
              <a:t>discrimination. </a:t>
            </a:r>
          </a:p>
          <a:p>
            <a:pPr marL="0" indent="0">
              <a:buNone/>
            </a:pPr>
            <a:r>
              <a:rPr lang="en-US" dirty="0" smtClean="0"/>
              <a:t>Columbia </a:t>
            </a:r>
            <a:r>
              <a:rPr lang="en-US" dirty="0"/>
              <a:t>University is having a rough time: </a:t>
            </a:r>
            <a:r>
              <a:rPr lang="en-US" dirty="0" smtClean="0"/>
              <a:t>Randy </a:t>
            </a:r>
            <a:r>
              <a:rPr lang="en-US" dirty="0" err="1" smtClean="0"/>
              <a:t>Raghavendra</a:t>
            </a:r>
            <a:r>
              <a:rPr lang="en-US" dirty="0"/>
              <a:t>, Zenobia White-Farrell, and </a:t>
            </a:r>
            <a:r>
              <a:rPr lang="en-US" dirty="0" smtClean="0"/>
              <a:t>Madonna Constantine </a:t>
            </a:r>
            <a:r>
              <a:rPr lang="en-US" dirty="0"/>
              <a:t>are all suing the traditionally very </a:t>
            </a:r>
            <a:r>
              <a:rPr lang="en-US" dirty="0" smtClean="0"/>
              <a:t>white institution </a:t>
            </a:r>
            <a:r>
              <a:rPr lang="en-US" dirty="0"/>
              <a:t>for color discrimination.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52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Case </a:t>
            </a:r>
            <a:r>
              <a:rPr lang="en-US" b="1" dirty="0" smtClean="0"/>
              <a:t>Study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1. In your own words, and in general terms since there </a:t>
            </a:r>
            <a:r>
              <a:rPr lang="en-US" dirty="0" smtClean="0"/>
              <a:t>isn’t space </a:t>
            </a:r>
            <a:r>
              <a:rPr lang="en-US" dirty="0"/>
              <a:t>here to provide every detail of every case, </a:t>
            </a:r>
            <a:r>
              <a:rPr lang="en-US" dirty="0" smtClean="0"/>
              <a:t>what would </a:t>
            </a:r>
            <a:r>
              <a:rPr lang="en-US" dirty="0"/>
              <a:t>it mean to accuse these people of being </a:t>
            </a:r>
            <a:r>
              <a:rPr lang="en-US" dirty="0" smtClean="0"/>
              <a:t>victims? What’s </a:t>
            </a:r>
            <a:r>
              <a:rPr lang="en-US" dirty="0"/>
              <a:t>the difference between strong and </a:t>
            </a:r>
            <a:r>
              <a:rPr lang="en-US" dirty="0" smtClean="0"/>
              <a:t>weak victimhood</a:t>
            </a:r>
            <a:r>
              <a:rPr lang="en-US" dirty="0"/>
              <a:t>?</a:t>
            </a:r>
          </a:p>
          <a:p>
            <a:pPr marL="0" indent="0">
              <a:buNone/>
            </a:pPr>
            <a:r>
              <a:rPr lang="en-US" dirty="0"/>
              <a:t>2. With the facts provided, create a picture of </a:t>
            </a:r>
            <a:r>
              <a:rPr lang="en-US" dirty="0" smtClean="0"/>
              <a:t>Madonna Constantine </a:t>
            </a:r>
            <a:r>
              <a:rPr lang="en-US" dirty="0"/>
              <a:t>as a victim. What kind of victim would </a:t>
            </a:r>
            <a:r>
              <a:rPr lang="en-US" dirty="0" smtClean="0"/>
              <a:t>she be</a:t>
            </a:r>
            <a:r>
              <a:rPr lang="en-US" dirty="0"/>
              <a:t>? How could that conclusion be supported?</a:t>
            </a:r>
          </a:p>
          <a:p>
            <a:pPr marL="0" indent="0">
              <a:buNone/>
            </a:pPr>
            <a:r>
              <a:rPr lang="en-US" dirty="0"/>
              <a:t>3. Sketch an argument that society </a:t>
            </a:r>
            <a:r>
              <a:rPr lang="en-US" i="1" dirty="0"/>
              <a:t>as a whole </a:t>
            </a:r>
            <a:r>
              <a:rPr lang="en-US" dirty="0"/>
              <a:t>is better </a:t>
            </a:r>
            <a:r>
              <a:rPr lang="en-US" dirty="0" smtClean="0"/>
              <a:t>off with </a:t>
            </a:r>
            <a:r>
              <a:rPr lang="en-US" dirty="0"/>
              <a:t>occasional cases of discrimination than it is </a:t>
            </a:r>
            <a:r>
              <a:rPr lang="en-US" dirty="0" smtClean="0"/>
              <a:t>with occasional </a:t>
            </a:r>
            <a:r>
              <a:rPr lang="en-US" dirty="0"/>
              <a:t>cases of victimhood.</a:t>
            </a:r>
          </a:p>
          <a:p>
            <a:pPr marL="0" indent="0">
              <a:buNone/>
            </a:pPr>
            <a:r>
              <a:rPr lang="en-US" dirty="0"/>
              <a:t>4. Use a utilitarian argument to make the case that </a:t>
            </a:r>
            <a:r>
              <a:rPr lang="en-US" i="1" dirty="0" smtClean="0"/>
              <a:t>even if </a:t>
            </a:r>
            <a:r>
              <a:rPr lang="en-US" dirty="0"/>
              <a:t>Columbia’s affirmative action policies are </a:t>
            </a:r>
            <a:r>
              <a:rPr lang="en-US" dirty="0" smtClean="0"/>
              <a:t>fostering cases </a:t>
            </a:r>
            <a:r>
              <a:rPr lang="en-US" dirty="0"/>
              <a:t>of victimization, they should maintain </a:t>
            </a:r>
            <a:r>
              <a:rPr lang="en-US" dirty="0" smtClean="0"/>
              <a:t>those policies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57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Learning 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480441"/>
            <a:ext cx="9908627" cy="3395427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Define </a:t>
            </a:r>
            <a:r>
              <a:rPr lang="en-US" dirty="0"/>
              <a:t>racial discrimination.</a:t>
            </a:r>
          </a:p>
          <a:p>
            <a:r>
              <a:rPr lang="en-US" dirty="0" smtClean="0"/>
              <a:t>Distinguish </a:t>
            </a:r>
            <a:r>
              <a:rPr lang="en-US" dirty="0"/>
              <a:t>different ways that racial </a:t>
            </a:r>
            <a:r>
              <a:rPr lang="en-US" dirty="0" smtClean="0"/>
              <a:t>discrimination occurs </a:t>
            </a:r>
            <a:r>
              <a:rPr lang="en-US" dirty="0"/>
              <a:t>in the workplace.</a:t>
            </a:r>
          </a:p>
          <a:p>
            <a:r>
              <a:rPr lang="en-US" dirty="0" smtClean="0"/>
              <a:t>Consider </a:t>
            </a:r>
            <a:r>
              <a:rPr lang="en-US" dirty="0"/>
              <a:t>legal aspects of racial discrimination in </a:t>
            </a:r>
            <a:r>
              <a:rPr lang="en-US" dirty="0" smtClean="0"/>
              <a:t>business </a:t>
            </a:r>
            <a:r>
              <a:rPr lang="en-US" dirty="0"/>
              <a:t>environment.</a:t>
            </a:r>
          </a:p>
          <a:p>
            <a:r>
              <a:rPr lang="en-US" dirty="0" smtClean="0"/>
              <a:t>Discuss </a:t>
            </a:r>
            <a:r>
              <a:rPr lang="en-US" dirty="0"/>
              <a:t>ethical aspects of racial discrimination in </a:t>
            </a:r>
            <a:r>
              <a:rPr lang="en-US" dirty="0" smtClean="0"/>
              <a:t>a business </a:t>
            </a:r>
            <a:r>
              <a:rPr lang="en-US" dirty="0"/>
              <a:t>environment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Consider </a:t>
            </a:r>
            <a:r>
              <a:rPr lang="en-US" dirty="0"/>
              <a:t>the ethics of occupational segregation.</a:t>
            </a:r>
          </a:p>
          <a:p>
            <a:r>
              <a:rPr lang="en-US" dirty="0" smtClean="0"/>
              <a:t>Discuss </a:t>
            </a:r>
            <a:r>
              <a:rPr lang="en-US" dirty="0"/>
              <a:t>the doctrine of comparable worth.</a:t>
            </a:r>
          </a:p>
          <a:p>
            <a:r>
              <a:rPr lang="en-US" dirty="0" smtClean="0"/>
              <a:t>Examine </a:t>
            </a:r>
            <a:r>
              <a:rPr lang="en-US" dirty="0"/>
              <a:t>the case of motherhood</a:t>
            </a:r>
            <a:r>
              <a:rPr lang="en-US" dirty="0" smtClean="0"/>
              <a:t>.</a:t>
            </a:r>
          </a:p>
          <a:p>
            <a:r>
              <a:rPr lang="en-US" dirty="0"/>
              <a:t>Indicate characteristics beyond race and gender that </a:t>
            </a:r>
            <a:r>
              <a:rPr lang="en-US" dirty="0" smtClean="0"/>
              <a:t>may be </a:t>
            </a:r>
            <a:r>
              <a:rPr lang="en-US" dirty="0"/>
              <a:t>targeted for discrimination.</a:t>
            </a:r>
          </a:p>
          <a:p>
            <a:r>
              <a:rPr lang="en-US" dirty="0" smtClean="0"/>
              <a:t>Form </a:t>
            </a:r>
            <a:r>
              <a:rPr lang="en-US" dirty="0"/>
              <a:t>a general definition of discrimination in </a:t>
            </a:r>
            <a:r>
              <a:rPr lang="en-US" dirty="0" smtClean="0"/>
              <a:t>the workplace</a:t>
            </a:r>
            <a:r>
              <a:rPr lang="en-US" dirty="0"/>
              <a:t>.</a:t>
            </a:r>
          </a:p>
          <a:p>
            <a:r>
              <a:rPr lang="en-US" dirty="0" smtClean="0"/>
              <a:t>Analyze </a:t>
            </a:r>
            <a:r>
              <a:rPr lang="en-US" dirty="0"/>
              <a:t>victimization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Elaborate </a:t>
            </a:r>
            <a:r>
              <a:rPr lang="en-US" dirty="0"/>
              <a:t>arguments for and against affirmative action.</a:t>
            </a:r>
          </a:p>
          <a:p>
            <a:r>
              <a:rPr lang="en-US" dirty="0" smtClean="0"/>
              <a:t>Discuss </a:t>
            </a:r>
            <a:r>
              <a:rPr lang="en-US" dirty="0"/>
              <a:t>the ethics of affirmative action.</a:t>
            </a:r>
          </a:p>
          <a:p>
            <a:r>
              <a:rPr lang="en-US" dirty="0" smtClean="0"/>
              <a:t>Indicate </a:t>
            </a:r>
            <a:r>
              <a:rPr lang="en-US" dirty="0"/>
              <a:t>why some organizations implement </a:t>
            </a:r>
            <a:r>
              <a:rPr lang="en-US" dirty="0" smtClean="0"/>
              <a:t>affirmative action </a:t>
            </a:r>
            <a:r>
              <a:rPr lang="en-US" dirty="0"/>
              <a:t>policies.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5442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Racial Discrimination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Racial </a:t>
            </a:r>
            <a:r>
              <a:rPr lang="en-US" sz="2000" dirty="0"/>
              <a:t>discrimination is adverse treatment </a:t>
            </a:r>
            <a:r>
              <a:rPr lang="en-US" sz="2000" dirty="0" smtClean="0"/>
              <a:t>stemming from </a:t>
            </a:r>
            <a:r>
              <a:rPr lang="en-US" sz="2000" dirty="0"/>
              <a:t>unfounded stereotypes about a person’s race</a:t>
            </a:r>
            <a:r>
              <a:rPr lang="en-US" sz="2000" dirty="0" smtClean="0"/>
              <a:t>.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Favoring or disfavoring members of a racial group </a:t>
            </a:r>
            <a:r>
              <a:rPr lang="en-US" sz="2000" dirty="0" smtClean="0"/>
              <a:t>may imply </a:t>
            </a:r>
            <a:r>
              <a:rPr lang="en-US" sz="2000" dirty="0"/>
              <a:t>racism, or it may reflect a legitimate </a:t>
            </a:r>
            <a:r>
              <a:rPr lang="en-US" sz="2000" dirty="0" smtClean="0"/>
              <a:t>job requirement</a:t>
            </a:r>
            <a:r>
              <a:rPr lang="en-US" sz="2000" dirty="0"/>
              <a:t>.</a:t>
            </a:r>
            <a:endParaRPr lang="en-US" sz="1980" dirty="0"/>
          </a:p>
        </p:txBody>
      </p:sp>
      <p:sp>
        <p:nvSpPr>
          <p:cNvPr id="5" name="TextBox 4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4597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What Exactly Is Racial Discrimination?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556932"/>
            <a:ext cx="9687909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1. An employment decision—hiring, </a:t>
            </a:r>
            <a:r>
              <a:rPr lang="en-US" dirty="0" smtClean="0"/>
              <a:t>promoting, demoting</a:t>
            </a:r>
            <a:r>
              <a:rPr lang="en-US" dirty="0"/>
              <a:t>, firing, and related actions—affects </a:t>
            </a:r>
            <a:r>
              <a:rPr lang="en-US" dirty="0" smtClean="0"/>
              <a:t>an employee </a:t>
            </a:r>
            <a:r>
              <a:rPr lang="en-US" dirty="0"/>
              <a:t>or applicant adversely or positively.</a:t>
            </a:r>
          </a:p>
          <a:p>
            <a:pPr marL="0" indent="0">
              <a:buNone/>
            </a:pPr>
            <a:r>
              <a:rPr lang="en-US" dirty="0"/>
              <a:t>2. The decision is based on the person’s membership in </a:t>
            </a:r>
            <a:r>
              <a:rPr lang="en-US" dirty="0" smtClean="0"/>
              <a:t>a certain </a:t>
            </a:r>
            <a:r>
              <a:rPr lang="en-US" dirty="0"/>
              <a:t>racial group rather than individual ability </a:t>
            </a:r>
            <a:r>
              <a:rPr lang="en-US" dirty="0" smtClean="0"/>
              <a:t>and accomplishment </a:t>
            </a:r>
            <a:r>
              <a:rPr lang="en-US" dirty="0"/>
              <a:t>with respect to work-related tasks.</a:t>
            </a:r>
          </a:p>
          <a:p>
            <a:pPr marL="0" indent="0">
              <a:buNone/>
            </a:pPr>
            <a:r>
              <a:rPr lang="en-US" dirty="0"/>
              <a:t>3. The decision rests on unverified or </a:t>
            </a:r>
            <a:r>
              <a:rPr lang="en-US" dirty="0" smtClean="0"/>
              <a:t>unreasonable stereotypes </a:t>
            </a:r>
            <a:r>
              <a:rPr lang="en-US" dirty="0"/>
              <a:t>or generalizations about members of </a:t>
            </a:r>
            <a:r>
              <a:rPr lang="en-US" dirty="0" smtClean="0"/>
              <a:t>that racial </a:t>
            </a:r>
            <a:r>
              <a:rPr lang="en-US" dirty="0"/>
              <a:t>group.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1157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The Legal Side of Discrimination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dirty="0"/>
              <a:t>. Racial and similar types of discrimination are </a:t>
            </a:r>
            <a:r>
              <a:rPr lang="en-US" dirty="0" smtClean="0"/>
              <a:t>directly illegal. </a:t>
            </a:r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 Civil lawsuits may be filed by those who feel </a:t>
            </a:r>
            <a:r>
              <a:rPr lang="en-US" dirty="0" smtClean="0"/>
              <a:t>they’ve suffered </a:t>
            </a:r>
            <a:r>
              <a:rPr lang="en-US" dirty="0"/>
              <a:t>from discriminatory practices.</a:t>
            </a:r>
          </a:p>
          <a:p>
            <a:pPr marL="0" indent="0">
              <a:buNone/>
            </a:pPr>
            <a:r>
              <a:rPr lang="en-US" dirty="0"/>
              <a:t>3. Government oversight (the Equal </a:t>
            </a:r>
            <a:r>
              <a:rPr lang="en-US" dirty="0" smtClean="0"/>
              <a:t>Employment Opportunity </a:t>
            </a:r>
            <a:r>
              <a:rPr lang="en-US" dirty="0"/>
              <a:t>Commission) is continuous.</a:t>
            </a:r>
          </a:p>
          <a:p>
            <a:pPr marL="0" indent="0">
              <a:buNone/>
            </a:pPr>
            <a:r>
              <a:rPr lang="en-US" dirty="0"/>
              <a:t>4. Government regulations insist that companies </a:t>
            </a:r>
            <a:r>
              <a:rPr lang="en-US" dirty="0" smtClean="0"/>
              <a:t>wanting to </a:t>
            </a:r>
            <a:r>
              <a:rPr lang="en-US" dirty="0"/>
              <a:t>do business with deep-pocketed Washington, </a:t>
            </a:r>
            <a:r>
              <a:rPr lang="en-US" dirty="0" smtClean="0"/>
              <a:t>DC, implement </a:t>
            </a:r>
            <a:r>
              <a:rPr lang="en-US" dirty="0"/>
              <a:t>exemplary anti-discriminatory practices.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6864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Ethics of Discrimination: Arguments against </a:t>
            </a:r>
            <a:r>
              <a:rPr lang="en-US" b="1" dirty="0" smtClean="0"/>
              <a:t>the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550866"/>
            <a:ext cx="9601196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1. Fairness </a:t>
            </a:r>
            <a:r>
              <a:rPr lang="en-US" dirty="0"/>
              <a:t>arguments typically operate from the </a:t>
            </a:r>
            <a:r>
              <a:rPr lang="en-US" dirty="0" smtClean="0"/>
              <a:t>assertion that </a:t>
            </a:r>
            <a:r>
              <a:rPr lang="en-US" dirty="0"/>
              <a:t>discrimination divides up society’s opportunities </a:t>
            </a:r>
            <a:r>
              <a:rPr lang="en-US" dirty="0" smtClean="0"/>
              <a:t>in an </a:t>
            </a:r>
            <a:r>
              <a:rPr lang="en-US" dirty="0"/>
              <a:t>unacceptable way. (These kinds of arguments </a:t>
            </a:r>
            <a:r>
              <a:rPr lang="en-US" dirty="0" smtClean="0"/>
              <a:t>are sometimes </a:t>
            </a:r>
            <a:r>
              <a:rPr lang="en-US" dirty="0"/>
              <a:t>called “justice arguments.”)</a:t>
            </a:r>
          </a:p>
          <a:p>
            <a:pPr marL="0" indent="0">
              <a:buNone/>
            </a:pPr>
            <a:r>
              <a:rPr lang="en-US" dirty="0"/>
              <a:t>2. Rights arguments typically assert that </a:t>
            </a:r>
            <a:r>
              <a:rPr lang="en-US" dirty="0" smtClean="0"/>
              <a:t>discrimination contradicts </a:t>
            </a:r>
            <a:r>
              <a:rPr lang="en-US" dirty="0"/>
              <a:t>the victims’ basic human rights.</a:t>
            </a:r>
          </a:p>
          <a:p>
            <a:pPr marL="0" indent="0">
              <a:buNone/>
            </a:pPr>
            <a:r>
              <a:rPr lang="en-US" dirty="0"/>
              <a:t>3. Utilitarianism arguments employed in the </a:t>
            </a:r>
            <a:r>
              <a:rPr lang="en-US" dirty="0" smtClean="0"/>
              <a:t>economic world </a:t>
            </a:r>
            <a:r>
              <a:rPr lang="en-US" dirty="0"/>
              <a:t>frequently assert that discrimination reduces </a:t>
            </a:r>
            <a:r>
              <a:rPr lang="en-US" dirty="0" smtClean="0"/>
              <a:t>a society’s </a:t>
            </a:r>
            <a:r>
              <a:rPr lang="en-US" dirty="0"/>
              <a:t>economic productivity and so harms </a:t>
            </a:r>
            <a:r>
              <a:rPr lang="en-US" dirty="0" smtClean="0"/>
              <a:t>the general </a:t>
            </a:r>
            <a:r>
              <a:rPr lang="en-US" dirty="0"/>
              <a:t>welfare, the happiness of the society.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3645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Ethics of Discrimination: Racism versus </a:t>
            </a:r>
            <a:r>
              <a:rPr lang="en-US" b="1" dirty="0" smtClean="0"/>
              <a:t>Job Qualification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556932"/>
            <a:ext cx="9601197" cy="3318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While few argue that discrimination is good or justified, </a:t>
            </a:r>
            <a:r>
              <a:rPr lang="en-US" dirty="0" smtClean="0"/>
              <a:t>there are </a:t>
            </a:r>
            <a:r>
              <a:rPr lang="en-US" dirty="0"/>
              <a:t>equally few who deny that some situations do, in </a:t>
            </a:r>
            <a:r>
              <a:rPr lang="en-US" dirty="0" smtClean="0"/>
              <a:t>fact, allow </a:t>
            </a:r>
            <a:r>
              <a:rPr lang="en-US" dirty="0"/>
              <a:t>for discrimination (the actor hired to play </a:t>
            </a:r>
            <a:r>
              <a:rPr lang="en-US" dirty="0" smtClean="0"/>
              <a:t>Martin Luther </a:t>
            </a:r>
            <a:r>
              <a:rPr lang="en-US" dirty="0"/>
              <a:t>King is black, the person hired to monitor </a:t>
            </a:r>
            <a:r>
              <a:rPr lang="en-US" dirty="0" smtClean="0"/>
              <a:t>the women’s </a:t>
            </a:r>
            <a:r>
              <a:rPr lang="en-US" dirty="0"/>
              <a:t>locker room is a woman). Between these </a:t>
            </a:r>
            <a:r>
              <a:rPr lang="en-US" dirty="0" smtClean="0"/>
              <a:t>extremes there </a:t>
            </a:r>
            <a:r>
              <a:rPr lang="en-US" dirty="0"/>
              <a:t>stretches a tense set of debates about where the line </a:t>
            </a:r>
            <a:r>
              <a:rPr lang="en-US" dirty="0" smtClean="0"/>
              <a:t>gets drawn</a:t>
            </a:r>
            <a:r>
              <a:rPr lang="en-US" dirty="0"/>
              <a:t>. When is some limited discrimination acceptable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Ethical </a:t>
            </a:r>
            <a:r>
              <a:rPr lang="en-US" dirty="0"/>
              <a:t>arguments against discrimination are </a:t>
            </a:r>
            <a:r>
              <a:rPr lang="en-US" dirty="0" smtClean="0"/>
              <a:t>generally built </a:t>
            </a:r>
            <a:r>
              <a:rPr lang="en-US" dirty="0"/>
              <a:t>on theories of fairness, rights, and </a:t>
            </a:r>
            <a:r>
              <a:rPr lang="en-US" dirty="0" smtClean="0"/>
              <a:t>utilitarian arguments.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465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Gender </a:t>
            </a:r>
            <a:r>
              <a:rPr lang="en-US" b="1" dirty="0" smtClean="0"/>
              <a:t>Discrimination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Gender discrimination defines analogously with the </a:t>
            </a:r>
            <a:r>
              <a:rPr lang="en-US" dirty="0" smtClean="0"/>
              <a:t>racial version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dirty="0"/>
              <a:t>. An employment decision—hiring, </a:t>
            </a:r>
            <a:r>
              <a:rPr lang="en-US" dirty="0" smtClean="0"/>
              <a:t>promoting, demoting</a:t>
            </a:r>
            <a:r>
              <a:rPr lang="en-US" dirty="0"/>
              <a:t>, firing—adversely or positively affects </a:t>
            </a:r>
            <a:r>
              <a:rPr lang="en-US" dirty="0" smtClean="0"/>
              <a:t>an employee </a:t>
            </a:r>
            <a:r>
              <a:rPr lang="en-US" dirty="0"/>
              <a:t>or </a:t>
            </a:r>
            <a:r>
              <a:rPr lang="en-US" dirty="0" smtClean="0"/>
              <a:t>applicant </a:t>
            </a:r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dirty="0"/>
              <a:t>. The decision is based on the person’s gender rather </a:t>
            </a:r>
            <a:r>
              <a:rPr lang="en-US" dirty="0" smtClean="0"/>
              <a:t>than individual </a:t>
            </a:r>
            <a:r>
              <a:rPr lang="en-US" dirty="0"/>
              <a:t>merit.</a:t>
            </a:r>
          </a:p>
          <a:p>
            <a:pPr marL="0" indent="0">
              <a:buNone/>
            </a:pPr>
            <a:r>
              <a:rPr lang="en-US" dirty="0"/>
              <a:t>3. The decision rests on unverified stereotypes </a:t>
            </a:r>
            <a:r>
              <a:rPr lang="en-US" dirty="0" smtClean="0"/>
              <a:t>or generalizations </a:t>
            </a:r>
            <a:r>
              <a:rPr lang="en-US" dirty="0"/>
              <a:t>about members of that gender.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5780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Occupational </a:t>
            </a:r>
            <a:r>
              <a:rPr lang="en-US" b="1" dirty="0" smtClean="0"/>
              <a:t>Segregation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2" y="2418432"/>
            <a:ext cx="9601196" cy="345137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Differences, the reasoning goes that are </a:t>
            </a:r>
            <a:r>
              <a:rPr lang="en-US" dirty="0" smtClean="0"/>
              <a:t>plainly visible </a:t>
            </a:r>
            <a:r>
              <a:rPr lang="en-US" dirty="0"/>
              <a:t>physically also exist on the level of desires and</a:t>
            </a:r>
          </a:p>
          <a:p>
            <a:r>
              <a:rPr lang="en-US" dirty="0"/>
              <a:t>aspirations. Women and men are simply divergent; they</a:t>
            </a:r>
          </a:p>
          <a:p>
            <a:r>
              <a:rPr lang="en-US" dirty="0"/>
              <a:t>pursue distinct goals, define happiness in separate ways, and</a:t>
            </a:r>
          </a:p>
          <a:p>
            <a:r>
              <a:rPr lang="en-US" dirty="0"/>
              <a:t>tend to have dissimilar kinds of abilities. For all those reasons,</a:t>
            </a:r>
          </a:p>
          <a:p>
            <a:r>
              <a:rPr lang="en-US" dirty="0"/>
              <a:t>women gravitate to different kinds of professions. Now, if all</a:t>
            </a:r>
          </a:p>
          <a:p>
            <a:r>
              <a:rPr lang="en-US" dirty="0"/>
              <a:t>those things are true, then we should expect to see just what</a:t>
            </a:r>
          </a:p>
          <a:p>
            <a:r>
              <a:rPr lang="en-US" dirty="0"/>
              <a:t>we do see: significant occupational segregation.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26024" y="5869802"/>
            <a:ext cx="64400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Westover, </a:t>
            </a:r>
            <a:r>
              <a:rPr lang="en-US" sz="1200" i="1" dirty="0" smtClean="0"/>
              <a:t>Strategic Organizational &amp; Business Ethics Toolkit</a:t>
            </a:r>
            <a:r>
              <a:rPr lang="en-US" sz="1200" dirty="0" smtClean="0"/>
              <a:t>, Copyright © 2014 by HCI Press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6646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7182</TotalTime>
  <Words>1833</Words>
  <Application>Microsoft Office PowerPoint</Application>
  <PresentationFormat>Widescreen</PresentationFormat>
  <Paragraphs>103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Garamond</vt:lpstr>
      <vt:lpstr>Organic</vt:lpstr>
      <vt:lpstr>Chapter 10</vt:lpstr>
      <vt:lpstr>Learning Objectives</vt:lpstr>
      <vt:lpstr>Racial Discrimination</vt:lpstr>
      <vt:lpstr>What Exactly Is Racial Discrimination?</vt:lpstr>
      <vt:lpstr>The Legal Side of Discrimination</vt:lpstr>
      <vt:lpstr>The Ethics of Discrimination: Arguments against the Practice</vt:lpstr>
      <vt:lpstr>The Ethics of Discrimination: Racism versus Job Qualification</vt:lpstr>
      <vt:lpstr>Gender Discrimination</vt:lpstr>
      <vt:lpstr>Occupational Segregation</vt:lpstr>
      <vt:lpstr>Glass Ceiling</vt:lpstr>
      <vt:lpstr>The Diversity of Discrimination</vt:lpstr>
      <vt:lpstr>What Is a Minority?</vt:lpstr>
      <vt:lpstr>What Is a Victim?</vt:lpstr>
      <vt:lpstr>What Is Affirmative Action?</vt:lpstr>
      <vt:lpstr>The Greater Good versus Individual Rights: The Ethical Prism of Affirmative Action</vt:lpstr>
      <vt:lpstr>Test Your Knowledge</vt:lpstr>
      <vt:lpstr>Case Study</vt:lpstr>
      <vt:lpstr>Case Study Questions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Bergen Eskildsen</dc:creator>
  <cp:lastModifiedBy>Joe Light</cp:lastModifiedBy>
  <cp:revision>110</cp:revision>
  <dcterms:created xsi:type="dcterms:W3CDTF">2016-06-14T20:06:50Z</dcterms:created>
  <dcterms:modified xsi:type="dcterms:W3CDTF">2016-07-01T13:49:00Z</dcterms:modified>
</cp:coreProperties>
</file>